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  <p:sldId id="265" r:id="rId9"/>
    <p:sldId id="266" r:id="rId10"/>
    <p:sldId id="264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806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3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10" Type="http://schemas.openxmlformats.org/officeDocument/2006/relationships/image" Target="../media/image36.wmf"/><Relationship Id="rId4" Type="http://schemas.openxmlformats.org/officeDocument/2006/relationships/image" Target="../media/image31.wmf"/><Relationship Id="rId9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image" Target="../media/image47.wmf"/><Relationship Id="rId3" Type="http://schemas.openxmlformats.org/officeDocument/2006/relationships/image" Target="../media/image39.wmf"/><Relationship Id="rId7" Type="http://schemas.openxmlformats.org/officeDocument/2006/relationships/image" Target="../media/image42.wmf"/><Relationship Id="rId12" Type="http://schemas.openxmlformats.org/officeDocument/2006/relationships/image" Target="../media/image46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1.wmf"/><Relationship Id="rId11" Type="http://schemas.openxmlformats.org/officeDocument/2006/relationships/image" Target="../media/image45.wmf"/><Relationship Id="rId5" Type="http://schemas.openxmlformats.org/officeDocument/2006/relationships/image" Target="../media/image40.wmf"/><Relationship Id="rId10" Type="http://schemas.openxmlformats.org/officeDocument/2006/relationships/image" Target="../media/image44.wmf"/><Relationship Id="rId4" Type="http://schemas.openxmlformats.org/officeDocument/2006/relationships/image" Target="../media/image17.wmf"/><Relationship Id="rId9" Type="http://schemas.openxmlformats.org/officeDocument/2006/relationships/image" Target="../media/image13.wmf"/><Relationship Id="rId14" Type="http://schemas.openxmlformats.org/officeDocument/2006/relationships/image" Target="../media/image4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12" Type="http://schemas.openxmlformats.org/officeDocument/2006/relationships/image" Target="../media/image60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5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Relationship Id="rId14" Type="http://schemas.openxmlformats.org/officeDocument/2006/relationships/image" Target="../media/image6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6B89A-4743-4A58-BD3F-BB8B4D8A3945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7516A-4CA1-4269-98AA-5E920797352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9851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7516A-4CA1-4269-98AA-5E920797352F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5989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7516A-4CA1-4269-98AA-5E920797352F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0911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7516A-4CA1-4269-98AA-5E920797352F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1831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7516A-4CA1-4269-98AA-5E920797352F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7995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7516A-4CA1-4269-98AA-5E920797352F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8319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7516A-4CA1-4269-98AA-5E920797352F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9842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7516A-4CA1-4269-98AA-5E920797352F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7997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699B47-4C34-4111-9F80-27F31A8B5977}" type="slidenum">
              <a:rPr lang="en-CA" altLang="en-US"/>
              <a:pPr>
                <a:spcBef>
                  <a:spcPct val="0"/>
                </a:spcBef>
              </a:pPr>
              <a:t>8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82357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7516A-4CA1-4269-98AA-5E920797352F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1743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F1AB92-D3FA-4294-B3AD-114294FECDAC}" type="datetimeFigureOut">
              <a:rPr lang="en-CA" smtClean="0"/>
              <a:pPr/>
              <a:t>2016-07-27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54D233B-3100-4A47-B7CB-439B181CF7B6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7.bin"/><Relationship Id="rId5" Type="http://schemas.openxmlformats.org/officeDocument/2006/relationships/image" Target="../media/image3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18.wmf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23.bin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9.bin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png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7.wmf"/><Relationship Id="rId24" Type="http://schemas.openxmlformats.org/officeDocument/2006/relationships/image" Target="../media/image23.wmf"/><Relationship Id="rId5" Type="http://schemas.openxmlformats.org/officeDocument/2006/relationships/image" Target="../media/image15.wmf"/><Relationship Id="rId15" Type="http://schemas.openxmlformats.org/officeDocument/2006/relationships/image" Target="../media/image19.wmf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25.wmf"/><Relationship Id="rId10" Type="http://schemas.openxmlformats.org/officeDocument/2006/relationships/oleObject" Target="../embeddings/oleObject18.bin"/><Relationship Id="rId19" Type="http://schemas.openxmlformats.org/officeDocument/2006/relationships/oleObject" Target="../embeddings/oleObject22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6.png"/><Relationship Id="rId14" Type="http://schemas.openxmlformats.org/officeDocument/2006/relationships/oleObject" Target="../embeddings/oleObject20.bin"/><Relationship Id="rId22" Type="http://schemas.openxmlformats.org/officeDocument/2006/relationships/image" Target="../media/image22.wmf"/><Relationship Id="rId27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4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17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3.bin"/><Relationship Id="rId20" Type="http://schemas.openxmlformats.org/officeDocument/2006/relationships/oleObject" Target="../embeddings/oleObject3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23" Type="http://schemas.openxmlformats.org/officeDocument/2006/relationships/image" Target="../media/image36.wmf"/><Relationship Id="rId10" Type="http://schemas.openxmlformats.org/officeDocument/2006/relationships/oleObject" Target="../embeddings/oleObject30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2.bin"/><Relationship Id="rId22" Type="http://schemas.openxmlformats.org/officeDocument/2006/relationships/oleObject" Target="../embeddings/oleObject3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0.wmf"/><Relationship Id="rId18" Type="http://schemas.openxmlformats.org/officeDocument/2006/relationships/oleObject" Target="../embeddings/oleObject44.bin"/><Relationship Id="rId26" Type="http://schemas.openxmlformats.org/officeDocument/2006/relationships/oleObject" Target="../embeddings/oleObject48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3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2.wmf"/><Relationship Id="rId25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3.bin"/><Relationship Id="rId20" Type="http://schemas.openxmlformats.org/officeDocument/2006/relationships/oleObject" Target="../embeddings/oleObject45.bin"/><Relationship Id="rId29" Type="http://schemas.openxmlformats.org/officeDocument/2006/relationships/image" Target="../media/image47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17.wmf"/><Relationship Id="rId24" Type="http://schemas.openxmlformats.org/officeDocument/2006/relationships/oleObject" Target="../embeddings/oleObject47.bin"/><Relationship Id="rId32" Type="http://schemas.openxmlformats.org/officeDocument/2006/relationships/image" Target="../media/image48.wmf"/><Relationship Id="rId5" Type="http://schemas.openxmlformats.org/officeDocument/2006/relationships/image" Target="../media/image37.wmf"/><Relationship Id="rId15" Type="http://schemas.openxmlformats.org/officeDocument/2006/relationships/image" Target="../media/image41.wmf"/><Relationship Id="rId23" Type="http://schemas.openxmlformats.org/officeDocument/2006/relationships/image" Target="../media/image44.wmf"/><Relationship Id="rId28" Type="http://schemas.openxmlformats.org/officeDocument/2006/relationships/oleObject" Target="../embeddings/oleObject49.bin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3.wmf"/><Relationship Id="rId31" Type="http://schemas.openxmlformats.org/officeDocument/2006/relationships/oleObject" Target="../embeddings/oleObject51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2.bin"/><Relationship Id="rId22" Type="http://schemas.openxmlformats.org/officeDocument/2006/relationships/oleObject" Target="../embeddings/oleObject46.bin"/><Relationship Id="rId27" Type="http://schemas.openxmlformats.org/officeDocument/2006/relationships/image" Target="../media/image46.wmf"/><Relationship Id="rId30" Type="http://schemas.openxmlformats.org/officeDocument/2006/relationships/oleObject" Target="../embeddings/oleObject5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3.wmf"/><Relationship Id="rId18" Type="http://schemas.openxmlformats.org/officeDocument/2006/relationships/image" Target="../media/image55.wmf"/><Relationship Id="rId26" Type="http://schemas.openxmlformats.org/officeDocument/2006/relationships/oleObject" Target="../embeddings/oleObject64.bin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61.bin"/><Relationship Id="rId34" Type="http://schemas.openxmlformats.org/officeDocument/2006/relationships/image" Target="../media/image62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6.bin"/><Relationship Id="rId17" Type="http://schemas.openxmlformats.org/officeDocument/2006/relationships/oleObject" Target="../embeddings/oleObject59.bin"/><Relationship Id="rId25" Type="http://schemas.openxmlformats.org/officeDocument/2006/relationships/image" Target="../media/image58.wmf"/><Relationship Id="rId3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29" Type="http://schemas.openxmlformats.org/officeDocument/2006/relationships/image" Target="../media/image60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2.wmf"/><Relationship Id="rId24" Type="http://schemas.openxmlformats.org/officeDocument/2006/relationships/oleObject" Target="../embeddings/oleObject63.bin"/><Relationship Id="rId32" Type="http://schemas.openxmlformats.org/officeDocument/2006/relationships/image" Target="../media/image61.wmf"/><Relationship Id="rId5" Type="http://schemas.openxmlformats.org/officeDocument/2006/relationships/image" Target="../media/image49.wmf"/><Relationship Id="rId15" Type="http://schemas.openxmlformats.org/officeDocument/2006/relationships/oleObject" Target="../embeddings/oleObject58.bin"/><Relationship Id="rId23" Type="http://schemas.openxmlformats.org/officeDocument/2006/relationships/image" Target="../media/image57.wmf"/><Relationship Id="rId28" Type="http://schemas.openxmlformats.org/officeDocument/2006/relationships/oleObject" Target="../embeddings/oleObject65.bin"/><Relationship Id="rId10" Type="http://schemas.openxmlformats.org/officeDocument/2006/relationships/oleObject" Target="../embeddings/oleObject55.bin"/><Relationship Id="rId19" Type="http://schemas.openxmlformats.org/officeDocument/2006/relationships/oleObject" Target="../embeddings/oleObject60.bin"/><Relationship Id="rId31" Type="http://schemas.openxmlformats.org/officeDocument/2006/relationships/oleObject" Target="../embeddings/oleObject67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7.bin"/><Relationship Id="rId22" Type="http://schemas.openxmlformats.org/officeDocument/2006/relationships/oleObject" Target="../embeddings/oleObject62.bin"/><Relationship Id="rId27" Type="http://schemas.openxmlformats.org/officeDocument/2006/relationships/image" Target="../media/image59.wmf"/><Relationship Id="rId30" Type="http://schemas.openxmlformats.org/officeDocument/2006/relationships/oleObject" Target="../embeddings/oleObject6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6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Section 11.1 Solving Basic Equations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6525" y="381000"/>
            <a:ext cx="5400675" cy="3562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P376 #5 – 18 (odd letters), 21, 23, 26, 28, 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CA" dirty="0" smtClean="0"/>
              <a:t>What is Algebra?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990600"/>
            <a:ext cx="8915400" cy="3657600"/>
          </a:xfrm>
        </p:spPr>
        <p:txBody>
          <a:bodyPr/>
          <a:lstStyle/>
          <a:p>
            <a:r>
              <a:rPr lang="en-CA" dirty="0" smtClean="0"/>
              <a:t>A branch of mathematics that uses symbols/letters to represent a value [number] in an equation</a:t>
            </a:r>
          </a:p>
          <a:p>
            <a:r>
              <a:rPr lang="en-CA" dirty="0" smtClean="0"/>
              <a:t>Basic algebra can be used to find an unknown value in a real world problem</a:t>
            </a:r>
          </a:p>
          <a:p>
            <a:r>
              <a:rPr lang="en-CA" dirty="0" err="1" smtClean="0"/>
              <a:t>Ie</a:t>
            </a:r>
            <a:r>
              <a:rPr lang="en-CA" dirty="0" smtClean="0"/>
              <a:t>: Jack went to the store and bought 4 apples. The total cost was $5, how much was each apple?</a:t>
            </a:r>
          </a:p>
          <a:p>
            <a:r>
              <a:rPr lang="en-CA" dirty="0" err="1" smtClean="0"/>
              <a:t>Ie</a:t>
            </a:r>
            <a:r>
              <a:rPr lang="en-CA" dirty="0" smtClean="0"/>
              <a:t>: Two thirds of a class have brown hair.  Fourteen people have brown hair.  How many people are in the class?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387821" y="4653171"/>
          <a:ext cx="148045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4" imgW="431640" imgH="177480" progId="Equation.BREE4">
                  <p:embed/>
                </p:oleObj>
              </mc:Choice>
              <mc:Fallback>
                <p:oleObj name="Equation" r:id="rId4" imgW="431640" imgH="177480" progId="Equation.BREE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821" y="4653171"/>
                        <a:ext cx="1480457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32635" y="4419600"/>
          <a:ext cx="1662112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6" imgW="545760" imgH="393480" progId="Equation.BREE4">
                  <p:embed/>
                </p:oleObj>
              </mc:Choice>
              <mc:Fallback>
                <p:oleObj name="Equation" r:id="rId6" imgW="545760" imgH="393480" progId="Equation.BREE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2635" y="4419600"/>
                        <a:ext cx="1662112" cy="1196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28800" y="5338971"/>
            <a:ext cx="2616422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 smtClean="0">
                <a:solidFill>
                  <a:srgbClr val="FF0000"/>
                </a:solidFill>
              </a:rPr>
              <a:t>The variable “x”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represents the cost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of each apple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5545346"/>
            <a:ext cx="254022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 smtClean="0">
                <a:solidFill>
                  <a:srgbClr val="FF0000"/>
                </a:solidFill>
              </a:rPr>
              <a:t> </a:t>
            </a:r>
            <a:r>
              <a:rPr lang="en-CA" sz="2100" i="1" dirty="0" smtClean="0">
                <a:solidFill>
                  <a:srgbClr val="FF0000"/>
                </a:solidFill>
              </a:rPr>
              <a:t>“x”</a:t>
            </a:r>
            <a:r>
              <a:rPr lang="en-CA" sz="2100" dirty="0" smtClean="0">
                <a:solidFill>
                  <a:srgbClr val="FF0000"/>
                </a:solidFill>
              </a:rPr>
              <a:t>  represents the number of people in the class</a:t>
            </a:r>
            <a:endParaRPr lang="en-CA" sz="2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CA" dirty="0" smtClean="0"/>
              <a:t>Solving Basic Equation [Level 1]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153400" cy="2743200"/>
          </a:xfrm>
        </p:spPr>
        <p:txBody>
          <a:bodyPr/>
          <a:lstStyle/>
          <a:p>
            <a:r>
              <a:rPr lang="en-CA" dirty="0" smtClean="0"/>
              <a:t>Solving an equation means finding a value for “x” so that both sides of an equation will be equal</a:t>
            </a:r>
          </a:p>
          <a:p>
            <a:r>
              <a:rPr lang="en-CA" dirty="0" smtClean="0"/>
              <a:t>The most basic equations require only multiplication or division to solve for an unknown value</a:t>
            </a:r>
            <a:br>
              <a:rPr lang="en-CA" dirty="0" smtClean="0"/>
            </a:br>
            <a:endParaRPr lang="en-CA" sz="1200" dirty="0" smtClean="0"/>
          </a:p>
          <a:p>
            <a:pPr>
              <a:buNone/>
            </a:pPr>
            <a:r>
              <a:rPr lang="en-CA" dirty="0" smtClean="0"/>
              <a:t>Ex: If 4 apples is equal to $5, how much is each apple?</a:t>
            </a:r>
          </a:p>
          <a:p>
            <a:endParaRPr lang="en-CA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200400" y="3505200"/>
          <a:ext cx="166628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4" imgW="431640" imgH="177480" progId="Equation.BREE4">
                  <p:embed/>
                </p:oleObj>
              </mc:Choice>
              <mc:Fallback>
                <p:oleObj name="Equation" r:id="rId4" imgW="431640" imgH="177480" progId="Equation.BREE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05200"/>
                        <a:ext cx="166628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371600" y="4114800"/>
            <a:ext cx="747823" cy="762000"/>
            <a:chOff x="2528777" y="5006773"/>
            <a:chExt cx="976423" cy="1089227"/>
          </a:xfrm>
        </p:grpSpPr>
        <p:sp>
          <p:nvSpPr>
            <p:cNvPr id="5" name="Oval 4"/>
            <p:cNvSpPr/>
            <p:nvPr/>
          </p:nvSpPr>
          <p:spPr>
            <a:xfrm>
              <a:off x="2590800" y="5334000"/>
              <a:ext cx="914400" cy="76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Trapezoid 5"/>
            <p:cNvSpPr/>
            <p:nvPr/>
          </p:nvSpPr>
          <p:spPr>
            <a:xfrm flipV="1">
              <a:off x="2971800" y="5105400"/>
              <a:ext cx="152400" cy="381000"/>
            </a:xfrm>
            <a:prstGeom prst="trapezoi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Teardrop 6"/>
            <p:cNvSpPr/>
            <p:nvPr/>
          </p:nvSpPr>
          <p:spPr>
            <a:xfrm rot="3993438">
              <a:off x="2452577" y="5082973"/>
              <a:ext cx="533400" cy="381000"/>
            </a:xfrm>
            <a:prstGeom prst="teardrop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9" name="Group 8"/>
          <p:cNvGrpSpPr/>
          <p:nvPr/>
        </p:nvGrpSpPr>
        <p:grpSpPr>
          <a:xfrm flipH="1">
            <a:off x="2667000" y="4191000"/>
            <a:ext cx="747823" cy="762000"/>
            <a:chOff x="2528777" y="5006773"/>
            <a:chExt cx="976423" cy="1089227"/>
          </a:xfrm>
        </p:grpSpPr>
        <p:sp>
          <p:nvSpPr>
            <p:cNvPr id="10" name="Oval 9"/>
            <p:cNvSpPr/>
            <p:nvPr/>
          </p:nvSpPr>
          <p:spPr>
            <a:xfrm>
              <a:off x="2590800" y="5334000"/>
              <a:ext cx="914400" cy="76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Trapezoid 10"/>
            <p:cNvSpPr/>
            <p:nvPr/>
          </p:nvSpPr>
          <p:spPr>
            <a:xfrm flipV="1">
              <a:off x="2971800" y="5105400"/>
              <a:ext cx="152400" cy="381000"/>
            </a:xfrm>
            <a:prstGeom prst="trapezoi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Teardrop 11"/>
            <p:cNvSpPr/>
            <p:nvPr/>
          </p:nvSpPr>
          <p:spPr>
            <a:xfrm rot="3993438">
              <a:off x="2452577" y="5082973"/>
              <a:ext cx="533400" cy="381000"/>
            </a:xfrm>
            <a:prstGeom prst="teardrop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447800" y="5105400"/>
            <a:ext cx="747823" cy="762000"/>
            <a:chOff x="2528777" y="5006773"/>
            <a:chExt cx="976423" cy="1089227"/>
          </a:xfrm>
        </p:grpSpPr>
        <p:sp>
          <p:nvSpPr>
            <p:cNvPr id="14" name="Oval 13"/>
            <p:cNvSpPr/>
            <p:nvPr/>
          </p:nvSpPr>
          <p:spPr>
            <a:xfrm>
              <a:off x="2590800" y="5334000"/>
              <a:ext cx="914400" cy="76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Trapezoid 14"/>
            <p:cNvSpPr/>
            <p:nvPr/>
          </p:nvSpPr>
          <p:spPr>
            <a:xfrm flipV="1">
              <a:off x="2971800" y="5105400"/>
              <a:ext cx="152400" cy="381000"/>
            </a:xfrm>
            <a:prstGeom prst="trapezoi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Teardrop 15"/>
            <p:cNvSpPr/>
            <p:nvPr/>
          </p:nvSpPr>
          <p:spPr>
            <a:xfrm rot="3993438">
              <a:off x="2452577" y="5082973"/>
              <a:ext cx="533400" cy="381000"/>
            </a:xfrm>
            <a:prstGeom prst="teardrop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7" name="Group 16"/>
          <p:cNvGrpSpPr/>
          <p:nvPr/>
        </p:nvGrpSpPr>
        <p:grpSpPr>
          <a:xfrm flipH="1">
            <a:off x="2681177" y="5105400"/>
            <a:ext cx="747823" cy="762000"/>
            <a:chOff x="2528777" y="5006773"/>
            <a:chExt cx="976423" cy="1089227"/>
          </a:xfrm>
        </p:grpSpPr>
        <p:sp>
          <p:nvSpPr>
            <p:cNvPr id="18" name="Oval 17"/>
            <p:cNvSpPr/>
            <p:nvPr/>
          </p:nvSpPr>
          <p:spPr>
            <a:xfrm>
              <a:off x="2590800" y="5334000"/>
              <a:ext cx="914400" cy="76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Trapezoid 18"/>
            <p:cNvSpPr/>
            <p:nvPr/>
          </p:nvSpPr>
          <p:spPr>
            <a:xfrm flipV="1">
              <a:off x="2971800" y="5105400"/>
              <a:ext cx="152400" cy="381000"/>
            </a:xfrm>
            <a:prstGeom prst="trapezoi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Teardrop 19"/>
            <p:cNvSpPr/>
            <p:nvPr/>
          </p:nvSpPr>
          <p:spPr>
            <a:xfrm rot="3993438">
              <a:off x="2452577" y="5082973"/>
              <a:ext cx="533400" cy="381000"/>
            </a:xfrm>
            <a:prstGeom prst="teardrop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3833485" y="4605337"/>
          <a:ext cx="89091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6" imgW="139680" imgH="114120" progId="Equation.BREE4">
                  <p:embed/>
                </p:oleObj>
              </mc:Choice>
              <mc:Fallback>
                <p:oleObj name="Equation" r:id="rId6" imgW="139680" imgH="114120" progId="Equation.BREE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485" y="4605337"/>
                        <a:ext cx="890915" cy="728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Decagon 21"/>
          <p:cNvSpPr/>
          <p:nvPr/>
        </p:nvSpPr>
        <p:spPr>
          <a:xfrm>
            <a:off x="4876800" y="4191000"/>
            <a:ext cx="914400" cy="762000"/>
          </a:xfrm>
          <a:prstGeom prst="decago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$1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3" name="Decagon 22"/>
          <p:cNvSpPr/>
          <p:nvPr/>
        </p:nvSpPr>
        <p:spPr>
          <a:xfrm>
            <a:off x="6019800" y="4191000"/>
            <a:ext cx="914400" cy="762000"/>
          </a:xfrm>
          <a:prstGeom prst="decago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$1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4" name="Decagon 23"/>
          <p:cNvSpPr/>
          <p:nvPr/>
        </p:nvSpPr>
        <p:spPr>
          <a:xfrm>
            <a:off x="7086600" y="4191000"/>
            <a:ext cx="914400" cy="762000"/>
          </a:xfrm>
          <a:prstGeom prst="decago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$1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Decagon 24"/>
          <p:cNvSpPr/>
          <p:nvPr/>
        </p:nvSpPr>
        <p:spPr>
          <a:xfrm>
            <a:off x="8153400" y="4191000"/>
            <a:ext cx="914400" cy="762000"/>
          </a:xfrm>
          <a:prstGeom prst="decago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$1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6" name="Decagon 25"/>
          <p:cNvSpPr/>
          <p:nvPr/>
        </p:nvSpPr>
        <p:spPr>
          <a:xfrm>
            <a:off x="6705600" y="5029200"/>
            <a:ext cx="914400" cy="762000"/>
          </a:xfrm>
          <a:prstGeom prst="decago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$1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4953000" y="5181600"/>
            <a:ext cx="7620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900" dirty="0" smtClean="0">
                <a:solidFill>
                  <a:schemeClr val="tx1"/>
                </a:solidFill>
                <a:latin typeface="Euclid"/>
              </a:rPr>
              <a:t>25¢</a:t>
            </a:r>
            <a:endParaRPr lang="en-CA" sz="1900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6096000" y="5181600"/>
            <a:ext cx="7620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900" dirty="0" smtClean="0">
                <a:solidFill>
                  <a:schemeClr val="tx1"/>
                </a:solidFill>
                <a:latin typeface="Euclid"/>
              </a:rPr>
              <a:t>25¢</a:t>
            </a:r>
            <a:endParaRPr lang="en-CA" sz="1900" dirty="0">
              <a:solidFill>
                <a:schemeClr val="tx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162800" y="5181600"/>
            <a:ext cx="7620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900" dirty="0" smtClean="0">
                <a:solidFill>
                  <a:schemeClr val="tx1"/>
                </a:solidFill>
                <a:latin typeface="Euclid"/>
              </a:rPr>
              <a:t>25¢</a:t>
            </a:r>
            <a:endParaRPr lang="en-CA" sz="1900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8229600" y="5181600"/>
            <a:ext cx="7620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900" dirty="0" smtClean="0">
                <a:solidFill>
                  <a:schemeClr val="tx1"/>
                </a:solidFill>
                <a:latin typeface="Euclid"/>
              </a:rPr>
              <a:t>25¢</a:t>
            </a:r>
            <a:endParaRPr lang="en-CA" sz="19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90600" y="5943600"/>
            <a:ext cx="4191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 smtClean="0">
                <a:solidFill>
                  <a:srgbClr val="FF0000"/>
                </a:solidFill>
              </a:rPr>
              <a:t>Split each side into four groups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4800600" y="4038600"/>
            <a:ext cx="990600" cy="1905000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Rounded Rectangle 34"/>
          <p:cNvSpPr/>
          <p:nvPr/>
        </p:nvSpPr>
        <p:spPr>
          <a:xfrm>
            <a:off x="6019800" y="4038600"/>
            <a:ext cx="914400" cy="1905000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Rounded Rectangle 35"/>
          <p:cNvSpPr/>
          <p:nvPr/>
        </p:nvSpPr>
        <p:spPr>
          <a:xfrm>
            <a:off x="7086600" y="4038600"/>
            <a:ext cx="914400" cy="1905000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Rounded Rectangle 36"/>
          <p:cNvSpPr/>
          <p:nvPr/>
        </p:nvSpPr>
        <p:spPr>
          <a:xfrm>
            <a:off x="8153400" y="4038600"/>
            <a:ext cx="914400" cy="1905000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TextBox 37"/>
          <p:cNvSpPr txBox="1"/>
          <p:nvPr/>
        </p:nvSpPr>
        <p:spPr>
          <a:xfrm>
            <a:off x="990600" y="6290102"/>
            <a:ext cx="4191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 smtClean="0">
                <a:solidFill>
                  <a:srgbClr val="FF0000"/>
                </a:solidFill>
              </a:rPr>
              <a:t>So each apple is equal to $1.25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410200" y="3510171"/>
            <a:ext cx="36576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 smtClean="0">
                <a:solidFill>
                  <a:srgbClr val="FF0000"/>
                </a:solidFill>
              </a:rPr>
              <a:t>If we were to solve this algebraically, divide both sides  of the equation by 4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3154363" y="3357562"/>
          <a:ext cx="884237" cy="151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8" imgW="228600" imgH="393480" progId="Equation.BREE4">
                  <p:embed/>
                </p:oleObj>
              </mc:Choice>
              <mc:Fallback>
                <p:oleObj name="Equation" r:id="rId8" imgW="228600" imgH="393480" progId="Equation.BREE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4363" y="3357562"/>
                        <a:ext cx="884237" cy="1519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4191000" y="3357562"/>
          <a:ext cx="884237" cy="151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10" imgW="228600" imgH="393480" progId="Equation.BREE4">
                  <p:embed/>
                </p:oleObj>
              </mc:Choice>
              <mc:Fallback>
                <p:oleObj name="Equation" r:id="rId10" imgW="228600" imgH="393480" progId="Equation.BREE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357562"/>
                        <a:ext cx="884237" cy="1519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5867400" y="4747736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 smtClean="0">
                <a:solidFill>
                  <a:srgbClr val="FF0000"/>
                </a:solidFill>
              </a:rPr>
              <a:t>The Fours cancel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out on the left</a:t>
            </a:r>
            <a:endParaRPr lang="en-CA" sz="2100" dirty="0">
              <a:solidFill>
                <a:srgbClr val="FF0000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3200400" y="36576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3352800" y="43434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2"/>
          <p:cNvGraphicFramePr>
            <a:graphicFrameLocks noChangeAspect="1"/>
          </p:cNvGraphicFramePr>
          <p:nvPr/>
        </p:nvGraphicFramePr>
        <p:xfrm>
          <a:off x="3505200" y="4730750"/>
          <a:ext cx="1470025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11" imgW="380880" imgH="393480" progId="Equation.BREE4">
                  <p:embed/>
                </p:oleObj>
              </mc:Choice>
              <mc:Fallback>
                <p:oleObj name="Equation" r:id="rId11" imgW="380880" imgH="393480" progId="Equation.BREE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730750"/>
                        <a:ext cx="1470025" cy="151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/>
        </p:nvGraphicFramePr>
        <p:xfrm>
          <a:off x="3505200" y="5105400"/>
          <a:ext cx="24018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13" imgW="622080" imgH="177480" progId="Equation.BREE4">
                  <p:embed/>
                </p:oleObj>
              </mc:Choice>
              <mc:Fallback>
                <p:oleObj name="Equation" r:id="rId13" imgW="622080" imgH="177480" progId="Equation.BREE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105400"/>
                        <a:ext cx="2401887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6" grpId="2" animBg="1"/>
      <p:bldP spid="28" grpId="0" animBg="1"/>
      <p:bldP spid="28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/>
      <p:bldP spid="39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8610600" cy="1066800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Ex: One third of all the coins in a bag are loonies.  If there are 13 loonies in a bag, how many coins are there? </a:t>
            </a:r>
            <a:endParaRPr lang="en-CA" dirty="0"/>
          </a:p>
        </p:txBody>
      </p:sp>
      <p:sp>
        <p:nvSpPr>
          <p:cNvPr id="10" name="Flowchart: Delay 9"/>
          <p:cNvSpPr/>
          <p:nvPr/>
        </p:nvSpPr>
        <p:spPr>
          <a:xfrm rot="5400000">
            <a:off x="723900" y="2019300"/>
            <a:ext cx="1219200" cy="1295400"/>
          </a:xfrm>
          <a:prstGeom prst="flowChartDelay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647700" y="1866900"/>
            <a:ext cx="1371600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800100" y="1485900"/>
            <a:ext cx="533400" cy="457200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>
                <a:solidFill>
                  <a:schemeClr val="tx1"/>
                </a:solidFill>
              </a:rPr>
              <a:t>$1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181100" y="1485900"/>
            <a:ext cx="533400" cy="457200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>
                <a:solidFill>
                  <a:schemeClr val="tx1"/>
                </a:solidFill>
              </a:rPr>
              <a:t>$1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562100" y="1638300"/>
            <a:ext cx="533400" cy="457200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>
                <a:solidFill>
                  <a:schemeClr val="tx1"/>
                </a:solidFill>
              </a:rPr>
              <a:t>$1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71500" y="1714500"/>
            <a:ext cx="533400" cy="457200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>
                <a:solidFill>
                  <a:schemeClr val="tx1"/>
                </a:solidFill>
              </a:rPr>
              <a:t>$1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952500" y="1790700"/>
            <a:ext cx="533400" cy="457200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>
                <a:solidFill>
                  <a:schemeClr val="tx1"/>
                </a:solidFill>
              </a:rPr>
              <a:t>$1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1333500" y="1866900"/>
            <a:ext cx="533400" cy="457200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>
                <a:solidFill>
                  <a:schemeClr val="tx1"/>
                </a:solidFill>
              </a:rPr>
              <a:t>$1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20" name="Arc 19"/>
          <p:cNvSpPr/>
          <p:nvPr/>
        </p:nvSpPr>
        <p:spPr>
          <a:xfrm>
            <a:off x="723900" y="2019300"/>
            <a:ext cx="457200" cy="457200"/>
          </a:xfrm>
          <a:prstGeom prst="arc">
            <a:avLst>
              <a:gd name="adj1" fmla="val 11303663"/>
              <a:gd name="adj2" fmla="val 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Arc 20"/>
          <p:cNvSpPr/>
          <p:nvPr/>
        </p:nvSpPr>
        <p:spPr>
          <a:xfrm>
            <a:off x="1028700" y="2095500"/>
            <a:ext cx="457200" cy="457200"/>
          </a:xfrm>
          <a:prstGeom prst="arc">
            <a:avLst>
              <a:gd name="adj1" fmla="val 11303663"/>
              <a:gd name="adj2" fmla="val 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Arc 21"/>
          <p:cNvSpPr/>
          <p:nvPr/>
        </p:nvSpPr>
        <p:spPr>
          <a:xfrm>
            <a:off x="1333500" y="2019300"/>
            <a:ext cx="457200" cy="457200"/>
          </a:xfrm>
          <a:prstGeom prst="arc">
            <a:avLst>
              <a:gd name="adj1" fmla="val 11303663"/>
              <a:gd name="adj2" fmla="val 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Arc 22"/>
          <p:cNvSpPr/>
          <p:nvPr/>
        </p:nvSpPr>
        <p:spPr>
          <a:xfrm>
            <a:off x="1562100" y="1943100"/>
            <a:ext cx="457200" cy="457200"/>
          </a:xfrm>
          <a:prstGeom prst="arc">
            <a:avLst>
              <a:gd name="adj1" fmla="val 11303663"/>
              <a:gd name="adj2" fmla="val 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TextBox 18"/>
          <p:cNvSpPr txBox="1"/>
          <p:nvPr/>
        </p:nvSpPr>
        <p:spPr>
          <a:xfrm>
            <a:off x="2514600" y="1295400"/>
            <a:ext cx="6019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 smtClean="0">
                <a:solidFill>
                  <a:srgbClr val="FF0000"/>
                </a:solidFill>
              </a:rPr>
              <a:t>Let “x” be the number of coins in the bag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14600" y="18288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 smtClean="0">
                <a:solidFill>
                  <a:srgbClr val="FF0000"/>
                </a:solidFill>
              </a:rPr>
              <a:t>Since 1/3 of the coins are loonies and there are 13 loonies, write an equation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4572000" y="2659063"/>
          <a:ext cx="1824549" cy="1379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Equation" r:id="rId4" imgW="520560" imgH="393480" progId="Equation.DSMT4">
                  <p:embed/>
                </p:oleObj>
              </mc:Choice>
              <mc:Fallback>
                <p:oleObj name="Equation" r:id="rId4" imgW="5205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659063"/>
                        <a:ext cx="1824549" cy="1379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4913312" y="3954463"/>
          <a:ext cx="1512888" cy="1379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Equation" r:id="rId6" imgW="431640" imgH="393480" progId="Equation.DSMT4">
                  <p:embed/>
                </p:oleObj>
              </mc:Choice>
              <mc:Fallback>
                <p:oleObj name="Equation" r:id="rId6" imgW="43164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3312" y="3954463"/>
                        <a:ext cx="1512888" cy="1379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52400" y="3505200"/>
            <a:ext cx="3657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 smtClean="0">
                <a:solidFill>
                  <a:srgbClr val="FF0000"/>
                </a:solidFill>
              </a:rPr>
              <a:t>Multiply both sides by 3 to get rid of the denominator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4114800" y="4321175"/>
          <a:ext cx="71120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8" imgW="203040" imgH="177480" progId="Equation.DSMT4">
                  <p:embed/>
                </p:oleObj>
              </mc:Choice>
              <mc:Fallback>
                <p:oleObj name="Equation" r:id="rId8" imgW="20304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321175"/>
                        <a:ext cx="711200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6426200" y="4335463"/>
          <a:ext cx="6667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10" imgW="190440" imgH="177480" progId="Equation.DSMT4">
                  <p:embed/>
                </p:oleObj>
              </mc:Choice>
              <mc:Fallback>
                <p:oleObj name="Equation" r:id="rId10" imgW="19044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0" y="4335463"/>
                        <a:ext cx="666750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V="1">
            <a:off x="4114800" y="43434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953000" y="48006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5021262" y="5562600"/>
          <a:ext cx="84613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Equation" r:id="rId12" imgW="241200" imgH="139680" progId="Equation.DSMT4">
                  <p:embed/>
                </p:oleObj>
              </mc:Choice>
              <mc:Fallback>
                <p:oleObj name="Equation" r:id="rId12" imgW="241200" imgH="139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62" y="5562600"/>
                        <a:ext cx="846138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5884863" y="5472113"/>
          <a:ext cx="668337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Equation" r:id="rId14" imgW="190440" imgH="177480" progId="Equation.DSMT4">
                  <p:embed/>
                </p:oleObj>
              </mc:Choice>
              <mc:Fallback>
                <p:oleObj name="Equation" r:id="rId14" imgW="19044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863" y="5472113"/>
                        <a:ext cx="668337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52400" y="48006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 smtClean="0">
                <a:solidFill>
                  <a:srgbClr val="FF0000"/>
                </a:solidFill>
              </a:rPr>
              <a:t>There are 39 coins</a:t>
            </a:r>
            <a:br>
              <a:rPr lang="en-CA" sz="2400" dirty="0" smtClean="0">
                <a:solidFill>
                  <a:srgbClr val="FF0000"/>
                </a:solidFill>
              </a:rPr>
            </a:br>
            <a:r>
              <a:rPr lang="en-CA" sz="2400" dirty="0" smtClean="0">
                <a:solidFill>
                  <a:srgbClr val="FF0000"/>
                </a:solidFill>
              </a:rPr>
              <a:t>in the bag</a:t>
            </a:r>
            <a:endParaRPr lang="en-CA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7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63500"/>
            <a:ext cx="8610600" cy="137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2300" dirty="0" smtClean="0"/>
              <a:t>Ex: Given the ruler and the boxes next to it, write an equation that describes the scenario &amp; then find the length of </a:t>
            </a:r>
            <a:r>
              <a:rPr lang="en-CA" sz="2300" i="1" dirty="0" smtClean="0"/>
              <a:t>“x”</a:t>
            </a:r>
            <a:endParaRPr lang="en-CA" sz="2300" i="1" dirty="0"/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/>
        </p:nvGraphicFramePr>
        <p:xfrm>
          <a:off x="6629400" y="1028700"/>
          <a:ext cx="1485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Equation" r:id="rId4" imgW="495000" imgH="177480" progId="Equation.DSMT4">
                  <p:embed/>
                </p:oleObj>
              </mc:Choice>
              <mc:Fallback>
                <p:oleObj name="Equation" r:id="rId4" imgW="495000" imgH="177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028700"/>
                        <a:ext cx="1485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/>
        </p:nvGraphicFramePr>
        <p:xfrm>
          <a:off x="6629400" y="914400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name="Equation" r:id="rId6" imgW="228600" imgH="393480" progId="Equation.DSMT4">
                  <p:embed/>
                </p:oleObj>
              </mc:Choice>
              <mc:Fallback>
                <p:oleObj name="Equation" r:id="rId6" imgW="228600" imgH="3934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914400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/>
        </p:nvGraphicFramePr>
        <p:xfrm>
          <a:off x="7467600" y="914400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" name="Equation" r:id="rId8" imgW="228600" imgH="393480" progId="Equation.DSMT4">
                  <p:embed/>
                </p:oleObj>
              </mc:Choice>
              <mc:Fallback>
                <p:oleObj name="Equation" r:id="rId8" imgW="228600" imgH="3934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914400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6" name="Straight Connector 65"/>
          <p:cNvCxnSpPr/>
          <p:nvPr/>
        </p:nvCxnSpPr>
        <p:spPr>
          <a:xfrm flipV="1">
            <a:off x="6553200" y="11049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6781800" y="16383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84" name="Picture 3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1" y="838200"/>
            <a:ext cx="5867400" cy="116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8" name="Object 67"/>
          <p:cNvGraphicFramePr>
            <a:graphicFrameLocks noChangeAspect="1"/>
          </p:cNvGraphicFramePr>
          <p:nvPr/>
        </p:nvGraphicFramePr>
        <p:xfrm>
          <a:off x="6858000" y="2400300"/>
          <a:ext cx="723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Equation" r:id="rId10" imgW="241200" imgH="139680" progId="Equation.DSMT4">
                  <p:embed/>
                </p:oleObj>
              </mc:Choice>
              <mc:Fallback>
                <p:oleObj name="Equation" r:id="rId10" imgW="241200" imgH="1396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400300"/>
                        <a:ext cx="723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/>
          <p:cNvGraphicFramePr>
            <a:graphicFrameLocks noChangeAspect="1"/>
          </p:cNvGraphicFramePr>
          <p:nvPr/>
        </p:nvGraphicFramePr>
        <p:xfrm>
          <a:off x="7543800" y="2286000"/>
          <a:ext cx="723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Equation" r:id="rId12" imgW="241200" imgH="177480" progId="Equation.DSMT4">
                  <p:embed/>
                </p:oleObj>
              </mc:Choice>
              <mc:Fallback>
                <p:oleObj name="Equation" r:id="rId12" imgW="241200" imgH="177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286000"/>
                        <a:ext cx="723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381000" y="2590800"/>
            <a:ext cx="592982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 length of each “x” bar is equal to 2.5 units</a:t>
            </a:r>
            <a:endParaRPr lang="en-CA" sz="2100" dirty="0">
              <a:solidFill>
                <a:srgbClr val="FF0000"/>
              </a:solidFill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381000" y="2133600"/>
            <a:ext cx="990600" cy="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3" name="Object 72"/>
          <p:cNvGraphicFramePr>
            <a:graphicFrameLocks noChangeAspect="1"/>
          </p:cNvGraphicFramePr>
          <p:nvPr/>
        </p:nvGraphicFramePr>
        <p:xfrm>
          <a:off x="609600" y="2121568"/>
          <a:ext cx="533400" cy="393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" name="Equation" r:id="rId14" imgW="241200" imgH="177480" progId="Equation.DSMT4">
                  <p:embed/>
                </p:oleObj>
              </mc:Choice>
              <mc:Fallback>
                <p:oleObj name="Equation" r:id="rId14" imgW="241200" imgH="1774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21568"/>
                        <a:ext cx="533400" cy="393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94" name="Picture 46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28600" y="3546902"/>
            <a:ext cx="658608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1" name="Object 80"/>
          <p:cNvGraphicFramePr>
            <a:graphicFrameLocks noChangeAspect="1"/>
          </p:cNvGraphicFramePr>
          <p:nvPr/>
        </p:nvGraphicFramePr>
        <p:xfrm>
          <a:off x="6800850" y="3813602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Equation" r:id="rId17" imgW="596880" imgH="177480" progId="Equation.DSMT4">
                  <p:embed/>
                </p:oleObj>
              </mc:Choice>
              <mc:Fallback>
                <p:oleObj name="Equation" r:id="rId17" imgW="596880" imgH="1774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0850" y="3813602"/>
                        <a:ext cx="17907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/>
        </p:nvGraphicFramePr>
        <p:xfrm>
          <a:off x="6858000" y="3699302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" name="Equation" r:id="rId19" imgW="228600" imgH="393480" progId="Equation.DSMT4">
                  <p:embed/>
                </p:oleObj>
              </mc:Choice>
              <mc:Fallback>
                <p:oleObj name="Equation" r:id="rId19" imgW="228600" imgH="39348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699302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/>
        </p:nvGraphicFramePr>
        <p:xfrm>
          <a:off x="7848600" y="3699302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name="Equation" r:id="rId21" imgW="228600" imgH="393480" progId="Equation.DSMT4">
                  <p:embed/>
                </p:oleObj>
              </mc:Choice>
              <mc:Fallback>
                <p:oleObj name="Equation" r:id="rId21" imgW="228600" imgH="3934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3699302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4" name="Straight Connector 83"/>
          <p:cNvCxnSpPr/>
          <p:nvPr/>
        </p:nvCxnSpPr>
        <p:spPr>
          <a:xfrm flipV="1">
            <a:off x="6781800" y="3889802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7010400" y="4423202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6" name="Object 85"/>
          <p:cNvGraphicFramePr>
            <a:graphicFrameLocks noChangeAspect="1"/>
          </p:cNvGraphicFramePr>
          <p:nvPr/>
        </p:nvGraphicFramePr>
        <p:xfrm>
          <a:off x="7086600" y="5185202"/>
          <a:ext cx="723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" name="Equation" r:id="rId23" imgW="241200" imgH="139680" progId="Equation.DSMT4">
                  <p:embed/>
                </p:oleObj>
              </mc:Choice>
              <mc:Fallback>
                <p:oleObj name="Equation" r:id="rId23" imgW="241200" imgH="13968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185202"/>
                        <a:ext cx="723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/>
          <p:cNvGraphicFramePr>
            <a:graphicFrameLocks noChangeAspect="1"/>
          </p:cNvGraphicFramePr>
          <p:nvPr/>
        </p:nvGraphicFramePr>
        <p:xfrm>
          <a:off x="7772400" y="5070902"/>
          <a:ext cx="87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" name="Equation" r:id="rId25" imgW="291960" imgH="177480" progId="Equation.DSMT4">
                  <p:embed/>
                </p:oleObj>
              </mc:Choice>
              <mc:Fallback>
                <p:oleObj name="Equation" r:id="rId25" imgW="291960" imgH="1774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5070902"/>
                        <a:ext cx="8763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609600" y="5375702"/>
            <a:ext cx="607890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 length of each “x” bar is equal to 1.75 units</a:t>
            </a:r>
            <a:endParaRPr lang="en-CA" sz="2100" dirty="0">
              <a:solidFill>
                <a:srgbClr val="FF0000"/>
              </a:solidFill>
            </a:endParaRPr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381000" y="4918502"/>
            <a:ext cx="990600" cy="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0" name="Object 89"/>
          <p:cNvGraphicFramePr>
            <a:graphicFrameLocks noChangeAspect="1"/>
          </p:cNvGraphicFramePr>
          <p:nvPr/>
        </p:nvGraphicFramePr>
        <p:xfrm>
          <a:off x="554038" y="4905802"/>
          <a:ext cx="6461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" name="Equation" r:id="rId27" imgW="291960" imgH="177480" progId="Equation.DSMT4">
                  <p:embed/>
                </p:oleObj>
              </mc:Choice>
              <mc:Fallback>
                <p:oleObj name="Equation" r:id="rId27" imgW="291960" imgH="17748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4905802"/>
                        <a:ext cx="6461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8382000" cy="1143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CA" dirty="0" smtClean="0"/>
              <a:t>Ex: Two thirds of a class have brown hair.  Fourteen people have brown hair.  How many people are in the class?</a:t>
            </a:r>
            <a:endParaRPr lang="en-CA" dirty="0"/>
          </a:p>
        </p:txBody>
      </p:sp>
      <p:grpSp>
        <p:nvGrpSpPr>
          <p:cNvPr id="4" name="Group 3"/>
          <p:cNvGrpSpPr/>
          <p:nvPr/>
        </p:nvGrpSpPr>
        <p:grpSpPr>
          <a:xfrm>
            <a:off x="381000" y="1600200"/>
            <a:ext cx="2794747" cy="1236663"/>
            <a:chOff x="3276600" y="2438400"/>
            <a:chExt cx="3276600" cy="1447800"/>
          </a:xfrm>
        </p:grpSpPr>
        <p:sp>
          <p:nvSpPr>
            <p:cNvPr id="5" name="Rectangle 4"/>
            <p:cNvSpPr/>
            <p:nvPr/>
          </p:nvSpPr>
          <p:spPr>
            <a:xfrm>
              <a:off x="3429000" y="2438400"/>
              <a:ext cx="2971800" cy="1371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-5+7=2</a:t>
              </a:r>
            </a:p>
            <a:p>
              <a:pPr algn="ctr"/>
              <a:r>
                <a:rPr lang="en-CA" dirty="0" smtClean="0"/>
                <a:t>X</a:t>
              </a:r>
              <a:r>
                <a:rPr lang="en-CA" baseline="30000" dirty="0" smtClean="0"/>
                <a:t>2</a:t>
              </a:r>
              <a:r>
                <a:rPr lang="en-CA" dirty="0" smtClean="0"/>
                <a:t>+3x+6=9</a:t>
              </a:r>
              <a:endParaRPr lang="en-CA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276600" y="3733800"/>
              <a:ext cx="3276600" cy="1524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460812" y="2055812"/>
            <a:ext cx="844924" cy="1041399"/>
            <a:chOff x="3352800" y="2998694"/>
            <a:chExt cx="950259" cy="1237129"/>
          </a:xfrm>
        </p:grpSpPr>
        <p:sp>
          <p:nvSpPr>
            <p:cNvPr id="8" name="Flowchart: Delay 7"/>
            <p:cNvSpPr/>
            <p:nvPr/>
          </p:nvSpPr>
          <p:spPr>
            <a:xfrm rot="16200000">
              <a:off x="3410926" y="3652973"/>
              <a:ext cx="811027" cy="354673"/>
            </a:xfrm>
            <a:prstGeom prst="flowChartDelay">
              <a:avLst/>
            </a:prstGeom>
            <a:solidFill>
              <a:schemeClr val="tx1">
                <a:alpha val="7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" name="Oval 8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Pie 9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1" name="Diagonal Stripe 10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chemeClr val="tx1">
                <a:alpha val="7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2" name="Diagonal Stripe 11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chemeClr val="tx1">
                <a:alpha val="7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86018" y="2771775"/>
            <a:ext cx="649941" cy="715963"/>
            <a:chOff x="990600" y="4191000"/>
            <a:chExt cx="1447800" cy="1524000"/>
          </a:xfrm>
        </p:grpSpPr>
        <p:grpSp>
          <p:nvGrpSpPr>
            <p:cNvPr id="14" name="Group 16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18" name="Flowchart: Delay 1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0" name="Pie 1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Diagonal Stripe 2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Diagonal Stripe 2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" name="Rectangle 1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Rectangle 1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Rectangle 1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00953" y="2771775"/>
            <a:ext cx="649941" cy="715963"/>
            <a:chOff x="990600" y="4191000"/>
            <a:chExt cx="1447800" cy="1524000"/>
          </a:xfrm>
        </p:grpSpPr>
        <p:grpSp>
          <p:nvGrpSpPr>
            <p:cNvPr id="24" name="Group 17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28" name="Flowchart: Delay 2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30" name="Pie 2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chemeClr val="accent4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Diagonal Stripe 3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Diagonal Stripe 3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5" name="Rectangle 2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6" name="Rectangle 2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7" name="Rectangle 2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615889" y="2771775"/>
            <a:ext cx="649941" cy="715963"/>
            <a:chOff x="990600" y="4191000"/>
            <a:chExt cx="1447800" cy="1524000"/>
          </a:xfrm>
        </p:grpSpPr>
        <p:grpSp>
          <p:nvGrpSpPr>
            <p:cNvPr id="34" name="Group 18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38" name="Flowchart: Delay 3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40" name="Pie 3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Diagonal Stripe 4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Diagonal Stripe 4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5" name="Rectangle 3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Rectangle 3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7" name="Rectangle 3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330824" y="2771775"/>
            <a:ext cx="649941" cy="715963"/>
            <a:chOff x="990600" y="4191000"/>
            <a:chExt cx="1447800" cy="1524000"/>
          </a:xfrm>
        </p:grpSpPr>
        <p:grpSp>
          <p:nvGrpSpPr>
            <p:cNvPr id="44" name="Group 19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48" name="Flowchart: Delay 4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50" name="Pie 4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Diagonal Stripe 5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Diagonal Stripe 5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5" name="Rectangle 4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6" name="Rectangle 4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7" name="Rectangle 4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045759" y="2771775"/>
            <a:ext cx="649941" cy="715963"/>
            <a:chOff x="990600" y="4191000"/>
            <a:chExt cx="1447800" cy="1524000"/>
          </a:xfrm>
        </p:grpSpPr>
        <p:grpSp>
          <p:nvGrpSpPr>
            <p:cNvPr id="54" name="Group 20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58" name="Flowchart: Delay 5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60" name="Pie 5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Diagonal Stripe 6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Diagonal Stripe 6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5" name="Rectangle 5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6" name="Rectangle 5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7" name="Rectangle 5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45994" y="3227388"/>
            <a:ext cx="649941" cy="715963"/>
            <a:chOff x="990600" y="4191000"/>
            <a:chExt cx="1447800" cy="1524000"/>
          </a:xfrm>
        </p:grpSpPr>
        <p:grpSp>
          <p:nvGrpSpPr>
            <p:cNvPr id="64" name="Group 11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68" name="Flowchart: Delay 6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0" name="Pie 6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Diagonal Stripe 7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Diagonal Stripe 7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5" name="Rectangle 6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6" name="Rectangle 6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7" name="Rectangle 6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160930" y="3227388"/>
            <a:ext cx="649941" cy="715963"/>
            <a:chOff x="990600" y="4191000"/>
            <a:chExt cx="1447800" cy="1524000"/>
          </a:xfrm>
        </p:grpSpPr>
        <p:grpSp>
          <p:nvGrpSpPr>
            <p:cNvPr id="74" name="Group 12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78" name="Flowchart: Delay 7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80" name="Pie 7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Diagonal Stripe 8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Diagonal Stripe 8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5" name="Rectangle 7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6" name="Rectangle 7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7" name="Rectangle 7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875865" y="3227388"/>
            <a:ext cx="649941" cy="715963"/>
            <a:chOff x="990600" y="4191000"/>
            <a:chExt cx="1447800" cy="1524000"/>
          </a:xfrm>
        </p:grpSpPr>
        <p:grpSp>
          <p:nvGrpSpPr>
            <p:cNvPr id="84" name="Group 13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88" name="Flowchart: Delay 8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0" name="Pie 8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Diagonal Stripe 9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Diagonal Stripe 9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5" name="Rectangle 8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6" name="Rectangle 8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7" name="Rectangle 8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2590800" y="3227388"/>
            <a:ext cx="649941" cy="715963"/>
            <a:chOff x="990600" y="4191000"/>
            <a:chExt cx="1447800" cy="1524000"/>
          </a:xfrm>
        </p:grpSpPr>
        <p:grpSp>
          <p:nvGrpSpPr>
            <p:cNvPr id="94" name="Group 14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98" name="Flowchart: Delay 9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00" name="Pie 9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Diagonal Stripe 10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Diagonal Stripe 10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5" name="Rectangle 9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6" name="Rectangle 9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7" name="Rectangle 9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3305736" y="3227388"/>
            <a:ext cx="649941" cy="715963"/>
            <a:chOff x="990600" y="4191000"/>
            <a:chExt cx="1447800" cy="1524000"/>
          </a:xfrm>
        </p:grpSpPr>
        <p:grpSp>
          <p:nvGrpSpPr>
            <p:cNvPr id="104" name="Group 15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108" name="Flowchart: Delay 10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10" name="Pie 10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11" name="Diagonal Stripe 11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12" name="Diagonal Stripe 11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5" name="Rectangle 10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6" name="Rectangle 10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7" name="Rectangle 10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640977" y="3683000"/>
            <a:ext cx="649941" cy="715963"/>
            <a:chOff x="990600" y="4191000"/>
            <a:chExt cx="1447800" cy="1524000"/>
          </a:xfrm>
        </p:grpSpPr>
        <p:grpSp>
          <p:nvGrpSpPr>
            <p:cNvPr id="114" name="Group 60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118" name="Flowchart: Delay 61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19" name="Oval 11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0" name="Pie 11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21" name="Diagonal Stripe 12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22" name="Diagonal Stripe 12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5" name="Rectangle 11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6" name="Rectangle 11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7" name="Rectangle 11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1355912" y="3683000"/>
            <a:ext cx="649941" cy="715963"/>
            <a:chOff x="990600" y="4191000"/>
            <a:chExt cx="1447800" cy="1524000"/>
          </a:xfrm>
        </p:grpSpPr>
        <p:grpSp>
          <p:nvGrpSpPr>
            <p:cNvPr id="124" name="Group 7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128" name="Flowchart: Delay 12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9" name="Oval 12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30" name="Pie 12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31" name="Diagonal Stripe 13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32" name="Diagonal Stripe 13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5" name="Rectangle 12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6" name="Rectangle 12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7" name="Rectangle 101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2070847" y="3683000"/>
            <a:ext cx="649941" cy="715963"/>
            <a:chOff x="990600" y="4191000"/>
            <a:chExt cx="1447800" cy="1524000"/>
          </a:xfrm>
        </p:grpSpPr>
        <p:grpSp>
          <p:nvGrpSpPr>
            <p:cNvPr id="134" name="Group 8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138" name="Flowchart: Delay 13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39" name="Oval 13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40" name="Pie 13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41" name="Diagonal Stripe 14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42" name="Diagonal Stripe 14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5" name="Rectangle 13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6" name="Rectangle 91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7" name="Rectangle 13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2785783" y="3683000"/>
            <a:ext cx="649941" cy="715963"/>
            <a:chOff x="990600" y="4191000"/>
            <a:chExt cx="1447800" cy="1524000"/>
          </a:xfrm>
        </p:grpSpPr>
        <p:grpSp>
          <p:nvGrpSpPr>
            <p:cNvPr id="144" name="Group 91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148" name="Flowchart: Delay 14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50" name="Pie 14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chemeClr val="accent4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51" name="Diagonal Stripe 15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52" name="Diagonal Stripe 15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5" name="Rectangle 81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6" name="Rectangle 14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7" name="Rectangle 14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3500718" y="3657599"/>
            <a:ext cx="649941" cy="741363"/>
            <a:chOff x="990600" y="4136933"/>
            <a:chExt cx="1447800" cy="1578067"/>
          </a:xfrm>
        </p:grpSpPr>
        <p:grpSp>
          <p:nvGrpSpPr>
            <p:cNvPr id="154" name="Group 101"/>
            <p:cNvGrpSpPr/>
            <p:nvPr/>
          </p:nvGrpSpPr>
          <p:grpSpPr>
            <a:xfrm>
              <a:off x="990600" y="4136933"/>
              <a:ext cx="1447800" cy="1578067"/>
              <a:chOff x="3352800" y="2960529"/>
              <a:chExt cx="950259" cy="1113930"/>
            </a:xfrm>
          </p:grpSpPr>
          <p:sp>
            <p:nvSpPr>
              <p:cNvPr id="158" name="Flowchart: Delay 15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60" name="Pie 159"/>
              <p:cNvSpPr/>
              <p:nvPr/>
            </p:nvSpPr>
            <p:spPr>
              <a:xfrm>
                <a:off x="3576918" y="2960529"/>
                <a:ext cx="497541" cy="587317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61" name="Diagonal Stripe 16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62" name="Diagonal Stripe 16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5" name="Rectangle 15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6" name="Rectangle 15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7" name="Rectangle 15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1095936" y="4008438"/>
            <a:ext cx="649941" cy="715963"/>
            <a:chOff x="990600" y="4191000"/>
            <a:chExt cx="1447800" cy="1524000"/>
          </a:xfrm>
        </p:grpSpPr>
        <p:grpSp>
          <p:nvGrpSpPr>
            <p:cNvPr id="164" name="Group 216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168" name="Flowchart: Delay 16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69" name="Oval 16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70" name="Pie 16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71" name="Diagonal Stripe 17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72" name="Diagonal Stripe 17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65" name="Rectangle 16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6" name="Rectangle 16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7" name="Rectangle 16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1810871" y="4008438"/>
            <a:ext cx="649941" cy="715963"/>
            <a:chOff x="990600" y="4191000"/>
            <a:chExt cx="1447800" cy="1524000"/>
          </a:xfrm>
        </p:grpSpPr>
        <p:grpSp>
          <p:nvGrpSpPr>
            <p:cNvPr id="174" name="Group 226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178" name="Flowchart: Delay 17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79" name="Oval 17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80" name="Pie 17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81" name="Diagonal Stripe 18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82" name="Diagonal Stripe 6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5" name="Rectangle 17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6" name="Rectangle 17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7" name="Rectangle 17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2525806" y="4008438"/>
            <a:ext cx="649941" cy="715963"/>
            <a:chOff x="990600" y="4191000"/>
            <a:chExt cx="1447800" cy="1524000"/>
          </a:xfrm>
        </p:grpSpPr>
        <p:grpSp>
          <p:nvGrpSpPr>
            <p:cNvPr id="184" name="Group 236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188" name="Flowchart: Delay 18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89" name="Oval 18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0" name="Pie 189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chemeClr val="accent4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91" name="Diagonal Stripe 51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192" name="Diagonal Stripe 19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5" name="Rectangle 18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6" name="Rectangle 18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7" name="Rectangle 18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3240742" y="4008438"/>
            <a:ext cx="649941" cy="715963"/>
            <a:chOff x="990600" y="4191000"/>
            <a:chExt cx="1447800" cy="1524000"/>
          </a:xfrm>
        </p:grpSpPr>
        <p:grpSp>
          <p:nvGrpSpPr>
            <p:cNvPr id="194" name="Group 246"/>
            <p:cNvGrpSpPr/>
            <p:nvPr/>
          </p:nvGrpSpPr>
          <p:grpSpPr>
            <a:xfrm>
              <a:off x="990600" y="4191000"/>
              <a:ext cx="1447800" cy="1524000"/>
              <a:chOff x="3352800" y="2998694"/>
              <a:chExt cx="950259" cy="1075765"/>
            </a:xfrm>
          </p:grpSpPr>
          <p:sp>
            <p:nvSpPr>
              <p:cNvPr id="198" name="Flowchart: Delay 197"/>
              <p:cNvSpPr/>
              <p:nvPr/>
            </p:nvSpPr>
            <p:spPr>
              <a:xfrm rot="16200000">
                <a:off x="3491609" y="3572291"/>
                <a:ext cx="649662" cy="354673"/>
              </a:xfrm>
              <a:prstGeom prst="flowChartDelay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9" name="Oval 198"/>
              <p:cNvSpPr/>
              <p:nvPr/>
            </p:nvSpPr>
            <p:spPr>
              <a:xfrm>
                <a:off x="3571868" y="3071810"/>
                <a:ext cx="500066" cy="500066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00" name="Pie 41"/>
              <p:cNvSpPr/>
              <p:nvPr/>
            </p:nvSpPr>
            <p:spPr>
              <a:xfrm>
                <a:off x="3576918" y="2998694"/>
                <a:ext cx="497541" cy="510988"/>
              </a:xfrm>
              <a:prstGeom prst="pie">
                <a:avLst>
                  <a:gd name="adj1" fmla="val 9548722"/>
                  <a:gd name="adj2" fmla="val 788036"/>
                </a:avLst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01" name="Diagonal Stripe 200"/>
              <p:cNvSpPr/>
              <p:nvPr/>
            </p:nvSpPr>
            <p:spPr>
              <a:xfrm>
                <a:off x="4020671" y="3348318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02" name="Diagonal Stripe 201"/>
              <p:cNvSpPr/>
              <p:nvPr/>
            </p:nvSpPr>
            <p:spPr>
              <a:xfrm flipH="1">
                <a:off x="3352800" y="3379694"/>
                <a:ext cx="282388" cy="322729"/>
              </a:xfrm>
              <a:prstGeom prst="diagStripe">
                <a:avLst/>
              </a:prstGeom>
              <a:solidFill>
                <a:srgbClr val="FF0000">
                  <a:alpha val="7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95" name="Rectangle 194"/>
            <p:cNvSpPr/>
            <p:nvPr/>
          </p:nvSpPr>
          <p:spPr>
            <a:xfrm>
              <a:off x="1066800" y="5181600"/>
              <a:ext cx="12954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6" name="Rectangle 195"/>
            <p:cNvSpPr/>
            <p:nvPr/>
          </p:nvSpPr>
          <p:spPr>
            <a:xfrm rot="5400000">
              <a:off x="11049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7" name="Rectangle 196"/>
            <p:cNvSpPr/>
            <p:nvPr/>
          </p:nvSpPr>
          <p:spPr>
            <a:xfrm rot="5400000">
              <a:off x="2019300" y="5448300"/>
              <a:ext cx="304800" cy="228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03" name="TextBox 202"/>
          <p:cNvSpPr txBox="1"/>
          <p:nvPr/>
        </p:nvSpPr>
        <p:spPr>
          <a:xfrm>
            <a:off x="4191000" y="914400"/>
            <a:ext cx="3962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 smtClean="0">
                <a:solidFill>
                  <a:srgbClr val="FF0000"/>
                </a:solidFill>
              </a:rPr>
              <a:t>Let  </a:t>
            </a:r>
            <a:r>
              <a:rPr lang="en-CA" sz="2100" i="1" dirty="0" smtClean="0">
                <a:solidFill>
                  <a:srgbClr val="FF0000"/>
                </a:solidFill>
              </a:rPr>
              <a:t>“x”</a:t>
            </a:r>
            <a:r>
              <a:rPr lang="en-CA" sz="2100" dirty="0" smtClean="0">
                <a:solidFill>
                  <a:srgbClr val="FF0000"/>
                </a:solidFill>
              </a:rPr>
              <a:t>  represents the number of people in the class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206" name="Object 205"/>
          <p:cNvGraphicFramePr>
            <a:graphicFrameLocks noChangeAspect="1"/>
          </p:cNvGraphicFramePr>
          <p:nvPr/>
        </p:nvGraphicFramePr>
        <p:xfrm>
          <a:off x="5464278" y="2496458"/>
          <a:ext cx="1469922" cy="1084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2" name="Equation" r:id="rId4" imgW="533160" imgH="393480" progId="Equation.DSMT4">
                  <p:embed/>
                </p:oleObj>
              </mc:Choice>
              <mc:Fallback>
                <p:oleObj name="Equation" r:id="rId4" imgW="5331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278" y="2496458"/>
                        <a:ext cx="1469922" cy="1084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" name="Object 206"/>
          <p:cNvGraphicFramePr>
            <a:graphicFrameLocks noChangeAspect="1"/>
          </p:cNvGraphicFramePr>
          <p:nvPr/>
        </p:nvGraphicFramePr>
        <p:xfrm>
          <a:off x="5373687" y="3581400"/>
          <a:ext cx="1636713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3" name="Equation" r:id="rId6" imgW="520560" imgH="393480" progId="Equation.DSMT4">
                  <p:embed/>
                </p:oleObj>
              </mc:Choice>
              <mc:Fallback>
                <p:oleObj name="Equation" r:id="rId6" imgW="52056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7" y="3581400"/>
                        <a:ext cx="1636713" cy="1236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" name="Object 9"/>
          <p:cNvGraphicFramePr>
            <a:graphicFrameLocks noChangeAspect="1"/>
          </p:cNvGraphicFramePr>
          <p:nvPr/>
        </p:nvGraphicFramePr>
        <p:xfrm>
          <a:off x="4800600" y="3733800"/>
          <a:ext cx="608013" cy="534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4" name="Equation" r:id="rId8" imgW="203040" imgH="177480" progId="Equation.DSMT4">
                  <p:embed/>
                </p:oleObj>
              </mc:Choice>
              <mc:Fallback>
                <p:oleObj name="Equation" r:id="rId8" imgW="203040" imgH="177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733800"/>
                        <a:ext cx="608013" cy="534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" name="Object 9"/>
          <p:cNvGraphicFramePr>
            <a:graphicFrameLocks noChangeAspect="1"/>
          </p:cNvGraphicFramePr>
          <p:nvPr/>
        </p:nvGraphicFramePr>
        <p:xfrm>
          <a:off x="6934200" y="3810000"/>
          <a:ext cx="685800" cy="642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5" name="Equation" r:id="rId10" imgW="190440" imgH="177480" progId="Equation.DSMT4">
                  <p:embed/>
                </p:oleObj>
              </mc:Choice>
              <mc:Fallback>
                <p:oleObj name="Equation" r:id="rId10" imgW="19044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810000"/>
                        <a:ext cx="685800" cy="6421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0" name="TextBox 209"/>
          <p:cNvSpPr txBox="1"/>
          <p:nvPr/>
        </p:nvSpPr>
        <p:spPr>
          <a:xfrm>
            <a:off x="3733800" y="1828800"/>
            <a:ext cx="5181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 smtClean="0">
                <a:solidFill>
                  <a:srgbClr val="FF0000"/>
                </a:solidFill>
              </a:rPr>
              <a:t>Multiply both sides of the equation by 3 to get rid of the denominator</a:t>
            </a:r>
            <a:endParaRPr lang="en-CA" sz="2100" dirty="0">
              <a:solidFill>
                <a:srgbClr val="FF0000"/>
              </a:solidFill>
            </a:endParaRPr>
          </a:p>
        </p:txBody>
      </p:sp>
      <p:cxnSp>
        <p:nvCxnSpPr>
          <p:cNvPr id="211" name="Straight Connector 210"/>
          <p:cNvCxnSpPr/>
          <p:nvPr/>
        </p:nvCxnSpPr>
        <p:spPr>
          <a:xfrm flipV="1">
            <a:off x="4724400" y="38100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 flipV="1">
            <a:off x="5486400" y="43434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" name="Object 214"/>
          <p:cNvGraphicFramePr>
            <a:graphicFrameLocks noChangeAspect="1"/>
          </p:cNvGraphicFramePr>
          <p:nvPr/>
        </p:nvGraphicFramePr>
        <p:xfrm>
          <a:off x="5480050" y="4986338"/>
          <a:ext cx="9969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Equation" r:id="rId12" imgW="317160" imgH="177480" progId="Equation.DSMT4">
                  <p:embed/>
                </p:oleObj>
              </mc:Choice>
              <mc:Fallback>
                <p:oleObj name="Equation" r:id="rId12" imgW="31716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050" y="4986338"/>
                        <a:ext cx="99695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6524625" y="5029200"/>
          <a:ext cx="6381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Equation" r:id="rId14" imgW="203040" imgH="164880" progId="Equation.DSMT4">
                  <p:embed/>
                </p:oleObj>
              </mc:Choice>
              <mc:Fallback>
                <p:oleObj name="Equation" r:id="rId14" imgW="203040" imgH="164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25" y="5029200"/>
                        <a:ext cx="638175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" name="Object 216"/>
          <p:cNvGraphicFramePr>
            <a:graphicFrameLocks noChangeAspect="1"/>
          </p:cNvGraphicFramePr>
          <p:nvPr/>
        </p:nvGraphicFramePr>
        <p:xfrm>
          <a:off x="5486400" y="4953000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Equation" r:id="rId16" imgW="228600" imgH="393480" progId="Equation.DSMT4">
                  <p:embed/>
                </p:oleObj>
              </mc:Choice>
              <mc:Fallback>
                <p:oleObj name="Equation" r:id="rId16" imgW="22860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953000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" name="Object 217"/>
          <p:cNvGraphicFramePr>
            <a:graphicFrameLocks noChangeAspect="1"/>
          </p:cNvGraphicFramePr>
          <p:nvPr/>
        </p:nvGraphicFramePr>
        <p:xfrm>
          <a:off x="6477000" y="4953000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9" name="Equation" r:id="rId18" imgW="228600" imgH="393480" progId="Equation.DSMT4">
                  <p:embed/>
                </p:oleObj>
              </mc:Choice>
              <mc:Fallback>
                <p:oleObj name="Equation" r:id="rId18" imgW="22860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953000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9" name="Straight Connector 218"/>
          <p:cNvCxnSpPr/>
          <p:nvPr/>
        </p:nvCxnSpPr>
        <p:spPr>
          <a:xfrm flipV="1">
            <a:off x="5410200" y="51435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flipV="1">
            <a:off x="5638800" y="56769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1" name="Object 220"/>
          <p:cNvGraphicFramePr>
            <a:graphicFrameLocks noChangeAspect="1"/>
          </p:cNvGraphicFramePr>
          <p:nvPr/>
        </p:nvGraphicFramePr>
        <p:xfrm>
          <a:off x="5715000" y="6267450"/>
          <a:ext cx="723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0" name="Equation" r:id="rId20" imgW="241200" imgH="139680" progId="Equation.DSMT4">
                  <p:embed/>
                </p:oleObj>
              </mc:Choice>
              <mc:Fallback>
                <p:oleObj name="Equation" r:id="rId20" imgW="241200" imgH="1396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6267450"/>
                        <a:ext cx="723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" name="Object 221"/>
          <p:cNvGraphicFramePr>
            <a:graphicFrameLocks noChangeAspect="1"/>
          </p:cNvGraphicFramePr>
          <p:nvPr/>
        </p:nvGraphicFramePr>
        <p:xfrm>
          <a:off x="6477000" y="6172200"/>
          <a:ext cx="571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1" name="Equation" r:id="rId22" imgW="190440" imgH="164880" progId="Equation.DSMT4">
                  <p:embed/>
                </p:oleObj>
              </mc:Choice>
              <mc:Fallback>
                <p:oleObj name="Equation" r:id="rId22" imgW="190440" imgH="164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6172200"/>
                        <a:ext cx="5715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3" name="TextBox 222"/>
          <p:cNvSpPr txBox="1"/>
          <p:nvPr/>
        </p:nvSpPr>
        <p:spPr>
          <a:xfrm>
            <a:off x="457200" y="5128736"/>
            <a:ext cx="3352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 smtClean="0">
                <a:solidFill>
                  <a:srgbClr val="FF0000"/>
                </a:solidFill>
              </a:rPr>
              <a:t>There are 21 students in this class</a:t>
            </a:r>
            <a:endParaRPr lang="en-CA" sz="2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/>
      <p:bldP spid="210" grpId="0"/>
      <p:bldP spid="2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382000" cy="715962"/>
          </a:xfrm>
        </p:spPr>
        <p:txBody>
          <a:bodyPr/>
          <a:lstStyle/>
          <a:p>
            <a:r>
              <a:rPr lang="en-CA" dirty="0" smtClean="0"/>
              <a:t>Strategies for Solving Basic equations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7448"/>
            <a:ext cx="8305800" cy="3044952"/>
          </a:xfrm>
        </p:spPr>
        <p:txBody>
          <a:bodyPr>
            <a:normAutofit/>
          </a:bodyPr>
          <a:lstStyle/>
          <a:p>
            <a:r>
              <a:rPr lang="en-CA" dirty="0" smtClean="0"/>
              <a:t>When solving an equation, do the opposite of what “x” is doing</a:t>
            </a:r>
          </a:p>
          <a:p>
            <a:r>
              <a:rPr lang="en-CA" dirty="0" smtClean="0"/>
              <a:t>If “</a:t>
            </a:r>
            <a:r>
              <a:rPr lang="en-CA" i="1" dirty="0" smtClean="0"/>
              <a:t>x</a:t>
            </a:r>
            <a:r>
              <a:rPr lang="en-CA" dirty="0" smtClean="0"/>
              <a:t>” is multiplied to a number, divide both sides by that same number to isolate “</a:t>
            </a:r>
            <a:r>
              <a:rPr lang="en-CA" i="1" dirty="0" smtClean="0"/>
              <a:t>x</a:t>
            </a:r>
            <a:r>
              <a:rPr lang="en-CA" dirty="0" smtClean="0"/>
              <a:t>”</a:t>
            </a:r>
          </a:p>
          <a:p>
            <a:r>
              <a:rPr lang="en-CA" dirty="0" smtClean="0"/>
              <a:t>If “</a:t>
            </a:r>
            <a:r>
              <a:rPr lang="en-CA" i="1" dirty="0" smtClean="0"/>
              <a:t>x</a:t>
            </a:r>
            <a:r>
              <a:rPr lang="en-CA" dirty="0" smtClean="0"/>
              <a:t>” is divided by a number or multiplied with a fraction, then multiply both sides by that number {</a:t>
            </a:r>
            <a:r>
              <a:rPr lang="en-CA" i="1" dirty="0" smtClean="0"/>
              <a:t>denominator</a:t>
            </a:r>
            <a:r>
              <a:rPr lang="en-CA" dirty="0" smtClean="0"/>
              <a:t>} to isolate “</a:t>
            </a:r>
            <a:r>
              <a:rPr lang="en-CA" i="1" dirty="0" smtClean="0"/>
              <a:t>x</a:t>
            </a:r>
            <a:r>
              <a:rPr lang="en-CA" dirty="0" smtClean="0"/>
              <a:t>”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14400" y="4229100"/>
          <a:ext cx="1485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7" name="Equation" r:id="rId4" imgW="495000" imgH="177480" progId="Equation.DSMT4">
                  <p:embed/>
                </p:oleObj>
              </mc:Choice>
              <mc:Fallback>
                <p:oleObj name="Equation" r:id="rId4" imgW="49500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229100"/>
                        <a:ext cx="1485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14400" y="4114800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8" name="Equation" r:id="rId6" imgW="228600" imgH="393480" progId="Equation.DSMT4">
                  <p:embed/>
                </p:oleObj>
              </mc:Choice>
              <mc:Fallback>
                <p:oleObj name="Equation" r:id="rId6" imgW="228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14800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752600" y="4114800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9" name="Equation" r:id="rId8" imgW="228600" imgH="393480" progId="Equation.DSMT4">
                  <p:embed/>
                </p:oleObj>
              </mc:Choice>
              <mc:Fallback>
                <p:oleObj name="Equation" r:id="rId8" imgW="2286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14800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838200" y="43053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066800" y="48387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143000" y="5600700"/>
          <a:ext cx="723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0" name="Equation" r:id="rId10" imgW="241200" imgH="139680" progId="Equation.DSMT4">
                  <p:embed/>
                </p:oleObj>
              </mc:Choice>
              <mc:Fallback>
                <p:oleObj name="Equation" r:id="rId10" imgW="241200" imgH="1396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600700"/>
                        <a:ext cx="723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828800" y="5486400"/>
          <a:ext cx="723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1" name="Equation" r:id="rId12" imgW="241200" imgH="177480" progId="Equation.DSMT4">
                  <p:embed/>
                </p:oleObj>
              </mc:Choice>
              <mc:Fallback>
                <p:oleObj name="Equation" r:id="rId12" imgW="24120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486400"/>
                        <a:ext cx="723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532188" y="4267200"/>
          <a:ext cx="1471612" cy="10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2" name="Equation" r:id="rId14" imgW="558720" imgH="393480" progId="Equation.DSMT4">
                  <p:embed/>
                </p:oleObj>
              </mc:Choice>
              <mc:Fallback>
                <p:oleObj name="Equation" r:id="rId14" imgW="55872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8" y="4267200"/>
                        <a:ext cx="1471612" cy="1036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979738" y="4572000"/>
          <a:ext cx="6016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3" name="Equation" r:id="rId16" imgW="228600" imgH="164880" progId="Equation.DSMT4">
                  <p:embed/>
                </p:oleObj>
              </mc:Choice>
              <mc:Fallback>
                <p:oleObj name="Equation" r:id="rId16" imgW="228600" imgH="164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9738" y="4572000"/>
                        <a:ext cx="60166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951412" y="4541837"/>
          <a:ext cx="5349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4" name="Equation" r:id="rId18" imgW="203040" imgH="164880" progId="Equation.DSMT4">
                  <p:embed/>
                </p:oleObj>
              </mc:Choice>
              <mc:Fallback>
                <p:oleObj name="Equation" r:id="rId18" imgW="203040" imgH="164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1412" y="4541837"/>
                        <a:ext cx="5349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895600" y="45720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581400" y="4846637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878262" y="5730413"/>
          <a:ext cx="636082" cy="368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5" name="Equation" r:id="rId20" imgW="241200" imgH="139680" progId="Equation.DSMT4">
                  <p:embed/>
                </p:oleObj>
              </mc:Choice>
              <mc:Fallback>
                <p:oleObj name="Equation" r:id="rId20" imgW="241200" imgH="1396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8262" y="5730413"/>
                        <a:ext cx="636082" cy="3687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450579" y="5638800"/>
          <a:ext cx="502421" cy="469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6" name="Equation" r:id="rId22" imgW="190440" imgH="177480" progId="Equation.DSMT4">
                  <p:embed/>
                </p:oleObj>
              </mc:Choice>
              <mc:Fallback>
                <p:oleObj name="Equation" r:id="rId22" imgW="190440" imgH="177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0579" y="5638800"/>
                        <a:ext cx="502421" cy="4690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6704013" y="4267200"/>
          <a:ext cx="1169987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7" name="Equation" r:id="rId24" imgW="444240" imgH="393480" progId="Equation.DSMT4">
                  <p:embed/>
                </p:oleObj>
              </mc:Choice>
              <mc:Fallback>
                <p:oleObj name="Equation" r:id="rId24" imgW="44424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4013" y="4267200"/>
                        <a:ext cx="1169987" cy="1036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000750" y="4556125"/>
          <a:ext cx="60166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8" name="Equation" r:id="rId26" imgW="228600" imgH="177480" progId="Equation.DSMT4">
                  <p:embed/>
                </p:oleObj>
              </mc:Choice>
              <mc:Fallback>
                <p:oleObj name="Equation" r:id="rId26" imgW="22860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4556125"/>
                        <a:ext cx="601663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7972425" y="4525963"/>
          <a:ext cx="534988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9" name="Equation" r:id="rId28" imgW="203040" imgH="177480" progId="Equation.DSMT4">
                  <p:embed/>
                </p:oleObj>
              </mc:Choice>
              <mc:Fallback>
                <p:oleObj name="Equation" r:id="rId28" imgW="20304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2425" y="4525963"/>
                        <a:ext cx="534988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flipV="1">
            <a:off x="5916612" y="457200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6705600" y="4846637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6899274" y="5730413"/>
          <a:ext cx="636082" cy="368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" name="Equation" r:id="rId30" imgW="241200" imgH="139680" progId="Equation.DSMT4">
                  <p:embed/>
                </p:oleObj>
              </mc:Choice>
              <mc:Fallback>
                <p:oleObj name="Equation" r:id="rId30" imgW="241200" imgH="1396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9274" y="5730413"/>
                        <a:ext cx="636082" cy="3687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7471591" y="5626994"/>
          <a:ext cx="502421" cy="469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1" name="Equation" r:id="rId31" imgW="190440" imgH="177480" progId="Equation.DSMT4">
                  <p:embed/>
                </p:oleObj>
              </mc:Choice>
              <mc:Fallback>
                <p:oleObj name="Equation" r:id="rId31" imgW="19044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1591" y="5626994"/>
                        <a:ext cx="502421" cy="4690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88" y="142875"/>
            <a:ext cx="8329612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700" dirty="0" smtClean="0"/>
              <a:t>Practice: Solve for “x”</a:t>
            </a:r>
            <a:endParaRPr lang="en-C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785813"/>
            <a:ext cx="7929563" cy="1571625"/>
          </a:xfrm>
        </p:spPr>
        <p:txBody>
          <a:bodyPr/>
          <a:lstStyle/>
          <a:p>
            <a:pPr eaLnBrk="1" hangingPunct="1"/>
            <a:r>
              <a:rPr lang="en-CA" altLang="en-US" sz="2200" dirty="0" smtClean="0"/>
              <a:t>“</a:t>
            </a:r>
            <a:r>
              <a:rPr lang="en-CA" altLang="en-US" sz="2100" dirty="0" smtClean="0"/>
              <a:t>Solving” means finding a value for “x” (Variable) so that both sides of the equation will be EQUAL!</a:t>
            </a:r>
          </a:p>
          <a:p>
            <a:pPr eaLnBrk="1" hangingPunct="1"/>
            <a:r>
              <a:rPr lang="en-CA" altLang="en-US" sz="2100" dirty="0" smtClean="0"/>
              <a:t>To solve, do the opposite to what “x” is doing</a:t>
            </a:r>
          </a:p>
          <a:p>
            <a:pPr eaLnBrk="1" hangingPunct="1"/>
            <a:r>
              <a:rPr lang="en-CA" altLang="en-US" sz="2100" dirty="0" smtClean="0"/>
              <a:t>Must always do the same thing to </a:t>
            </a:r>
            <a:r>
              <a:rPr lang="en-CA" altLang="en-US" sz="2100" u="sng" dirty="0" smtClean="0">
                <a:solidFill>
                  <a:srgbClr val="FF0000"/>
                </a:solidFill>
              </a:rPr>
              <a:t>BOTH</a:t>
            </a:r>
            <a:r>
              <a:rPr lang="en-CA" altLang="en-US" sz="2100" dirty="0" smtClean="0"/>
              <a:t> sides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370861"/>
              </p:ext>
            </p:extLst>
          </p:nvPr>
        </p:nvGraphicFramePr>
        <p:xfrm>
          <a:off x="457200" y="2879990"/>
          <a:ext cx="1633537" cy="488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4" name="Equation" r:id="rId4" imgW="723586" imgH="215806" progId="Equation.DSMT4">
                  <p:embed/>
                </p:oleObj>
              </mc:Choice>
              <mc:Fallback>
                <p:oleObj name="Equation" r:id="rId4" imgW="723586" imgH="21580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879990"/>
                        <a:ext cx="1633537" cy="4880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817532"/>
              </p:ext>
            </p:extLst>
          </p:nvPr>
        </p:nvGraphicFramePr>
        <p:xfrm>
          <a:off x="3319818" y="2595786"/>
          <a:ext cx="1861425" cy="976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Equation" r:id="rId6" imgW="825500" imgH="431800" progId="Equation.DSMT4">
                  <p:embed/>
                </p:oleObj>
              </mc:Choice>
              <mc:Fallback>
                <p:oleObj name="Equation" r:id="rId6" imgW="8255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9818" y="2595786"/>
                        <a:ext cx="1861425" cy="9760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60703"/>
              </p:ext>
            </p:extLst>
          </p:nvPr>
        </p:nvGraphicFramePr>
        <p:xfrm>
          <a:off x="6049354" y="2869518"/>
          <a:ext cx="2377704" cy="488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6" name="Equation" r:id="rId8" imgW="1053643" imgH="215806" progId="Equation.DSMT4">
                  <p:embed/>
                </p:oleObj>
              </mc:Choice>
              <mc:Fallback>
                <p:oleObj name="Equation" r:id="rId8" imgW="1053643" imgH="21580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354" y="2869518"/>
                        <a:ext cx="2377704" cy="4880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14313" y="3571875"/>
            <a:ext cx="23637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“x”</a:t>
            </a:r>
            <a:r>
              <a:rPr lang="en-CA" altLang="en-US" sz="1800"/>
              <a:t> is multiplied to </a:t>
            </a:r>
            <a:r>
              <a:rPr lang="en-CA" altLang="en-US" sz="18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2875" y="3929063"/>
            <a:ext cx="2552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Opposite: </a:t>
            </a:r>
            <a:r>
              <a:rPr lang="en-CA" altLang="en-US" sz="1800"/>
              <a:t>Divide by </a:t>
            </a:r>
            <a:r>
              <a:rPr lang="en-CA" altLang="en-US" sz="1800">
                <a:solidFill>
                  <a:srgbClr val="FF0000"/>
                </a:solidFill>
              </a:rPr>
              <a:t>3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785813" y="4429125"/>
          <a:ext cx="925512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7" name="Equation" r:id="rId10" imgW="520248" imgH="177646" progId="Equation.DSMT4">
                  <p:embed/>
                </p:oleObj>
              </mc:Choice>
              <mc:Fallback>
                <p:oleObj name="Equation" r:id="rId10" imgW="520248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4429125"/>
                        <a:ext cx="925512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714375" y="4714875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8" name="Equation" r:id="rId12" imgW="228600" imgH="228600" progId="Equation.DSMT4">
                  <p:embed/>
                </p:oleObj>
              </mc:Choice>
              <mc:Fallback>
                <p:oleObj name="Equation" r:id="rId12" imgW="228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4714875"/>
                        <a:ext cx="406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357313" y="4714875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9" name="Equation" r:id="rId14" imgW="228600" imgH="228600" progId="Equation.DSMT4">
                  <p:embed/>
                </p:oleObj>
              </mc:Choice>
              <mc:Fallback>
                <p:oleObj name="Equation" r:id="rId14" imgW="228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4714875"/>
                        <a:ext cx="406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928688" y="5162550"/>
          <a:ext cx="83502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0" name="Equation" r:id="rId15" imgW="469696" imgH="431613" progId="Equation.DSMT4">
                  <p:embed/>
                </p:oleObj>
              </mc:Choice>
              <mc:Fallback>
                <p:oleObj name="Equation" r:id="rId15" imgW="469696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5162550"/>
                        <a:ext cx="835025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857500" y="3497263"/>
            <a:ext cx="3000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“x”</a:t>
            </a:r>
            <a:r>
              <a:rPr lang="en-CA" altLang="en-US" sz="1800"/>
              <a:t> is multiplied to </a:t>
            </a:r>
            <a:r>
              <a:rPr lang="en-CA" altLang="en-US" sz="1800">
                <a:solidFill>
                  <a:srgbClr val="FF0000"/>
                </a:solidFill>
              </a:rPr>
              <a:t>4 </a:t>
            </a:r>
            <a:r>
              <a:rPr lang="en-CA" altLang="en-US" sz="1800"/>
              <a:t>and divided by </a:t>
            </a:r>
            <a:r>
              <a:rPr lang="en-CA" altLang="en-US" sz="18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071813" y="4140200"/>
            <a:ext cx="24622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Opposite: </a:t>
            </a:r>
            <a:r>
              <a:rPr lang="en-CA" altLang="en-US" sz="1800"/>
              <a:t>Divide by </a:t>
            </a:r>
            <a:r>
              <a:rPr lang="en-CA" altLang="en-US" sz="1800">
                <a:solidFill>
                  <a:srgbClr val="FF0000"/>
                </a:solidFill>
              </a:rPr>
              <a:t>4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and multiply by</a:t>
            </a:r>
            <a:r>
              <a:rPr lang="en-CA" altLang="en-US" sz="1800">
                <a:solidFill>
                  <a:srgbClr val="FF0000"/>
                </a:solidFill>
              </a:rPr>
              <a:t> 3</a:t>
            </a:r>
          </a:p>
        </p:txBody>
      </p:sp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929063" y="4894263"/>
          <a:ext cx="993775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1" name="Equation" r:id="rId17" imgW="558558" imgH="431613" progId="Equation.DSMT4">
                  <p:embed/>
                </p:oleObj>
              </mc:Choice>
              <mc:Fallback>
                <p:oleObj name="Equation" r:id="rId17" imgW="558558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4894263"/>
                        <a:ext cx="993775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436938" y="4894263"/>
          <a:ext cx="563562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2" name="Equation" r:id="rId19" imgW="317362" imgH="469696" progId="Equation.DSMT4">
                  <p:embed/>
                </p:oleObj>
              </mc:Choice>
              <mc:Fallback>
                <p:oleObj name="Equation" r:id="rId19" imgW="317362" imgH="46969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38" y="4894263"/>
                        <a:ext cx="563562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865688" y="4894263"/>
          <a:ext cx="563562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Equation" r:id="rId21" imgW="317362" imgH="469696" progId="Equation.DSMT4">
                  <p:embed/>
                </p:oleObj>
              </mc:Choice>
              <mc:Fallback>
                <p:oleObj name="Equation" r:id="rId21" imgW="317362" imgH="46969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5688" y="4894263"/>
                        <a:ext cx="563562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4143375" y="6010275"/>
          <a:ext cx="474663" cy="24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Equation" r:id="rId22" imgW="266469" imgH="139579" progId="Equation.DSMT4">
                  <p:embed/>
                </p:oleObj>
              </mc:Choice>
              <mc:Fallback>
                <p:oleObj name="Equation" r:id="rId22" imgW="266469" imgH="13957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6010275"/>
                        <a:ext cx="474663" cy="24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13"/>
          <p:cNvGraphicFramePr>
            <a:graphicFrameLocks noChangeAspect="1"/>
          </p:cNvGraphicFramePr>
          <p:nvPr/>
        </p:nvGraphicFramePr>
        <p:xfrm>
          <a:off x="4643438" y="5929313"/>
          <a:ext cx="22701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Equation" r:id="rId24" imgW="126725" imgH="177415" progId="Equation.DSMT4">
                  <p:embed/>
                </p:oleObj>
              </mc:Choice>
              <mc:Fallback>
                <p:oleObj name="Equation" r:id="rId24" imgW="126725" imgH="1774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929313"/>
                        <a:ext cx="227012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857875" y="3357563"/>
            <a:ext cx="3000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“x”</a:t>
            </a:r>
            <a:r>
              <a:rPr lang="en-CA" altLang="en-US" sz="1800"/>
              <a:t> is multiplied to </a:t>
            </a:r>
            <a:r>
              <a:rPr lang="en-CA" altLang="en-US" sz="1800">
                <a:solidFill>
                  <a:srgbClr val="FF0000"/>
                </a:solidFill>
              </a:rPr>
              <a:t>2 </a:t>
            </a:r>
            <a:r>
              <a:rPr lang="en-CA" altLang="en-US" sz="1800"/>
              <a:t>and then add  </a:t>
            </a:r>
            <a:r>
              <a:rPr lang="en-CA" altLang="en-US" sz="18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000750" y="4071938"/>
            <a:ext cx="23796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Opposite: </a:t>
            </a:r>
            <a:r>
              <a:rPr lang="en-CA" altLang="en-US" sz="1800"/>
              <a:t>Subtract </a:t>
            </a:r>
            <a:r>
              <a:rPr lang="en-CA" altLang="en-US" sz="1800">
                <a:solidFill>
                  <a:srgbClr val="FF0000"/>
                </a:solidFill>
              </a:rPr>
              <a:t>8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and then divide by</a:t>
            </a:r>
            <a:r>
              <a:rPr lang="en-CA" altLang="en-US" sz="1800">
                <a:solidFill>
                  <a:srgbClr val="FF0000"/>
                </a:solidFill>
              </a:rPr>
              <a:t> 2</a:t>
            </a:r>
          </a:p>
        </p:txBody>
      </p:sp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6670675" y="4756150"/>
          <a:ext cx="133032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6" name="Equation" r:id="rId26" imgW="748975" imgH="177723" progId="Equation.DSMT4">
                  <p:embed/>
                </p:oleObj>
              </mc:Choice>
              <mc:Fallback>
                <p:oleObj name="Equation" r:id="rId26" imgW="748975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0675" y="4756150"/>
                        <a:ext cx="133032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7046913" y="5116513"/>
          <a:ext cx="382587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7" name="Equation" r:id="rId28" imgW="215619" imgH="177569" progId="Equation.DSMT4">
                  <p:embed/>
                </p:oleObj>
              </mc:Choice>
              <mc:Fallback>
                <p:oleObj name="Equation" r:id="rId28" imgW="215619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6913" y="5116513"/>
                        <a:ext cx="382587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7618413" y="5143500"/>
          <a:ext cx="382587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8" name="Equation" r:id="rId30" imgW="215619" imgH="177569" progId="Equation.DSMT4">
                  <p:embed/>
                </p:oleObj>
              </mc:Choice>
              <mc:Fallback>
                <p:oleObj name="Equation" r:id="rId30" imgW="215619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8413" y="5143500"/>
                        <a:ext cx="382587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7094538" y="5541963"/>
          <a:ext cx="83502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9" name="Equation" r:id="rId31" imgW="469696" imgH="177723" progId="Equation.DSMT4">
                  <p:embed/>
                </p:oleObj>
              </mc:Choice>
              <mc:Fallback>
                <p:oleObj name="Equation" r:id="rId31" imgW="469696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4538" y="5541963"/>
                        <a:ext cx="835025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7215188" y="6000750"/>
          <a:ext cx="63182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0" name="Equation" r:id="rId33" imgW="355138" imgH="177569" progId="Equation.DSMT4">
                  <p:embed/>
                </p:oleObj>
              </mc:Choice>
              <mc:Fallback>
                <p:oleObj name="Equation" r:id="rId33" imgW="355138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188" y="6000750"/>
                        <a:ext cx="63182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972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5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49818"/>
              </p:ext>
            </p:extLst>
          </p:nvPr>
        </p:nvGraphicFramePr>
        <p:xfrm>
          <a:off x="457200" y="304800"/>
          <a:ext cx="1143000" cy="610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3" imgW="736560" imgH="393480" progId="Equation.DSMT4">
                  <p:embed/>
                </p:oleObj>
              </mc:Choice>
              <mc:Fallback>
                <p:oleObj name="Equation" r:id="rId3" imgW="736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304800"/>
                        <a:ext cx="1143000" cy="6109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663595"/>
              </p:ext>
            </p:extLst>
          </p:nvPr>
        </p:nvGraphicFramePr>
        <p:xfrm>
          <a:off x="3668713" y="304800"/>
          <a:ext cx="1360487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5" imgW="876240" imgH="393480" progId="Equation.DSMT4">
                  <p:embed/>
                </p:oleObj>
              </mc:Choice>
              <mc:Fallback>
                <p:oleObj name="Equation" r:id="rId5" imgW="876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68713" y="304800"/>
                        <a:ext cx="1360487" cy="611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009357"/>
              </p:ext>
            </p:extLst>
          </p:nvPr>
        </p:nvGraphicFramePr>
        <p:xfrm>
          <a:off x="6796087" y="304800"/>
          <a:ext cx="12811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2" name="Equation" r:id="rId7" imgW="825480" imgH="393480" progId="Equation.DSMT4">
                  <p:embed/>
                </p:oleObj>
              </mc:Choice>
              <mc:Fallback>
                <p:oleObj name="Equation" r:id="rId7" imgW="825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96087" y="304800"/>
                        <a:ext cx="1281113" cy="611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58120" y="3429000"/>
            <a:ext cx="7981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iv) A pie can be cut into 8 slices and 3 slices cost $7.99.  How much would </a:t>
            </a:r>
          </a:p>
          <a:p>
            <a:r>
              <a:rPr lang="en-CA" dirty="0" smtClean="0"/>
              <a:t>one whole pie cost?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835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  <p:tag name="ISPRING_SCORM_PASSING_SCORE" val="100.0000000000"/>
  <p:tag name="GENSWF_OUTPUT_FILE_NAME" val="m8pch111"/>
  <p:tag name="ISPRING_RESOURCE_PATHS_HASH_2" val="295920a4a06cbe19ae82256acabe67c4a15b6d9"/>
  <p:tag name="ISPRING_ULTRA_SCORM_COURSE_ID" val="9D4227EA-1E62-48EF-ACED-11185E27C6B6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11.1 Solving Basic Equations"/>
  <p:tag name="ISPRING_RESOURCE_PATHS_HASH_PRESENTER" val="9ec49395ffa9f1f057891846d8b0ff99fecf56a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1773</TotalTime>
  <Words>633</Words>
  <Application>Microsoft Office PowerPoint</Application>
  <PresentationFormat>On-screen Show (4:3)</PresentationFormat>
  <Paragraphs>74</Paragraphs>
  <Slides>10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Calibri</vt:lpstr>
      <vt:lpstr>Century Schoolbook</vt:lpstr>
      <vt:lpstr>Euclid</vt:lpstr>
      <vt:lpstr>Wingdings</vt:lpstr>
      <vt:lpstr>Wingdings 2</vt:lpstr>
      <vt:lpstr>Oriel</vt:lpstr>
      <vt:lpstr>Equation</vt:lpstr>
      <vt:lpstr>MathType 5.0 Equation</vt:lpstr>
      <vt:lpstr>MathType 6.0 Equation</vt:lpstr>
      <vt:lpstr>Section 11.1 Solving Basic Equations</vt:lpstr>
      <vt:lpstr>What is Algebra?</vt:lpstr>
      <vt:lpstr>Solving Basic Equation [Level 1]</vt:lpstr>
      <vt:lpstr>PowerPoint Presentation</vt:lpstr>
      <vt:lpstr>PowerPoint Presentation</vt:lpstr>
      <vt:lpstr>PowerPoint Presentation</vt:lpstr>
      <vt:lpstr>Strategies for Solving Basic equations</vt:lpstr>
      <vt:lpstr>Practice: Solve for “x”</vt:lpstr>
      <vt:lpstr>PowerPoint Presentation</vt:lpstr>
      <vt:lpstr>Homework: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11.1 Solving Basic Equations</dc:title>
  <dc:creator>Danny Young</dc:creator>
  <cp:lastModifiedBy>Danny Young</cp:lastModifiedBy>
  <cp:revision>75</cp:revision>
  <dcterms:created xsi:type="dcterms:W3CDTF">2013-04-19T05:19:23Z</dcterms:created>
  <dcterms:modified xsi:type="dcterms:W3CDTF">2016-07-27T17:12:36Z</dcterms:modified>
</cp:coreProperties>
</file>